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HK Grotesk" charset="1" panose="00000500000000000000"/>
      <p:regular r:id="rId27"/>
    </p:embeddedFont>
    <p:embeddedFont>
      <p:font typeface="Glacial Indifference Bold" charset="1" panose="00000800000000000000"/>
      <p:regular r:id="rId28"/>
    </p:embeddedFont>
    <p:embeddedFont>
      <p:font typeface="Glacial Indifference" charset="1" panose="00000000000000000000"/>
      <p:regular r:id="rId29"/>
    </p:embeddedFont>
    <p:embeddedFont>
      <p:font typeface="HK Grotesk Italics" charset="1" panose="00000500000000000000"/>
      <p:regular r:id="rId30"/>
    </p:embeddedFont>
    <p:embeddedFont>
      <p:font typeface="HK Grotesk Bold" charset="1" panose="00000800000000000000"/>
      <p:regular r:id="rId31"/>
    </p:embeddedFont>
    <p:embeddedFont>
      <p:font typeface="Courier PS Italics" charset="1" panose="02070609020205090404"/>
      <p:regular r:id="rId32"/>
    </p:embeddedFont>
    <p:embeddedFont>
      <p:font typeface="Courier PS" charset="1" panose="02070509020205020404"/>
      <p:regular r:id="rId33"/>
    </p:embeddedFont>
    <p:embeddedFont>
      <p:font typeface="Glacial Indifference Bold Italics" charset="1" panose="000008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1.jpe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2.jpe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3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8.jpe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41.png" Type="http://schemas.openxmlformats.org/officeDocument/2006/relationships/image"/><Relationship Id="rId8" Target="../media/image42.sv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44.gif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45.jpeg" Type="http://schemas.openxmlformats.org/officeDocument/2006/relationships/image"/><Relationship Id="rId5" Target="../media/image46.png" Type="http://schemas.openxmlformats.org/officeDocument/2006/relationships/image"/><Relationship Id="rId6" Target="../media/image47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48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49.jpeg" Type="http://schemas.openxmlformats.org/officeDocument/2006/relationships/image"/><Relationship Id="rId5" Target="../media/image50.png" Type="http://schemas.openxmlformats.org/officeDocument/2006/relationships/image"/><Relationship Id="rId6" Target="../media/image51.svg" Type="http://schemas.openxmlformats.org/officeDocument/2006/relationships/image"/><Relationship Id="rId7" Target="../media/image5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53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https://www.unesco.org/reports/learning-futures" TargetMode="External" Type="http://schemas.openxmlformats.org/officeDocument/2006/relationships/hyperlink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39557" y="-3273956"/>
            <a:ext cx="14907659" cy="8677864"/>
          </a:xfrm>
          <a:custGeom>
            <a:avLst/>
            <a:gdLst/>
            <a:ahLst/>
            <a:cxnLst/>
            <a:rect r="r" b="b" t="t" l="l"/>
            <a:pathLst>
              <a:path h="8677864" w="14907659">
                <a:moveTo>
                  <a:pt x="0" y="0"/>
                </a:moveTo>
                <a:lnTo>
                  <a:pt x="14907659" y="0"/>
                </a:lnTo>
                <a:lnTo>
                  <a:pt x="14907659" y="8677864"/>
                </a:lnTo>
                <a:lnTo>
                  <a:pt x="0" y="8677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3056" r="0" b="-9932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43404" y="6414887"/>
            <a:ext cx="7801192" cy="2841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Presented by </a:t>
            </a:r>
            <a:r>
              <a:rPr lang="en-US" sz="3264">
                <a:solidFill>
                  <a:srgbClr val="CB6CE6"/>
                </a:solidFill>
                <a:latin typeface="HK Grotesk"/>
                <a:ea typeface="HK Grotesk"/>
                <a:cs typeface="HK Grotesk"/>
                <a:sym typeface="HK Grotesk"/>
              </a:rPr>
              <a:t>Team SG:</a:t>
            </a:r>
          </a:p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12214685 Bakhromov Makhmudbek</a:t>
            </a:r>
          </a:p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12214711 Narbutaeva Elmara</a:t>
            </a:r>
          </a:p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12220241 Abdurakhmonova Mokhinur</a:t>
            </a:r>
          </a:p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12250106 Junrui Chen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39557" y="1095375"/>
            <a:ext cx="14907659" cy="4308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b="true" sz="1000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REVOLU</a:t>
            </a:r>
            <a:r>
              <a:rPr lang="en-US" b="true" sz="1000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TIONIZING EDUCATION: BIG DATA IN EDTECH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660331" y="5727169"/>
            <a:ext cx="5598969" cy="3531131"/>
          </a:xfrm>
          <a:custGeom>
            <a:avLst/>
            <a:gdLst/>
            <a:ahLst/>
            <a:cxnLst/>
            <a:rect r="r" b="b" t="t" l="l"/>
            <a:pathLst>
              <a:path h="3531131" w="5598969">
                <a:moveTo>
                  <a:pt x="0" y="0"/>
                </a:moveTo>
                <a:lnTo>
                  <a:pt x="5598969" y="0"/>
                </a:lnTo>
                <a:lnTo>
                  <a:pt x="5598969" y="3531131"/>
                </a:lnTo>
                <a:lnTo>
                  <a:pt x="0" y="35311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015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660331" y="2038013"/>
            <a:ext cx="5598969" cy="3499355"/>
          </a:xfrm>
          <a:custGeom>
            <a:avLst/>
            <a:gdLst/>
            <a:ahLst/>
            <a:cxnLst/>
            <a:rect r="r" b="b" t="t" l="l"/>
            <a:pathLst>
              <a:path h="3499355" w="5598969">
                <a:moveTo>
                  <a:pt x="0" y="0"/>
                </a:moveTo>
                <a:lnTo>
                  <a:pt x="5598969" y="0"/>
                </a:lnTo>
                <a:lnTo>
                  <a:pt x="5598969" y="3499355"/>
                </a:lnTo>
                <a:lnTo>
                  <a:pt x="0" y="34993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13370" y="708467"/>
            <a:ext cx="8115300" cy="206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CURRICULUM OPTIMIZATION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3370" y="2980373"/>
            <a:ext cx="10259184" cy="6277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9605" indent="-319803" lvl="1">
              <a:lnSpc>
                <a:spcPts val="4147"/>
              </a:lnSpc>
              <a:buFont typeface="Arial"/>
              <a:buChar char="•"/>
            </a:pPr>
            <a:r>
              <a:rPr lang="en-US" sz="2962">
                <a:solidFill>
                  <a:srgbClr val="CB6CE6"/>
                </a:solidFill>
                <a:latin typeface="HK Grotesk"/>
                <a:ea typeface="HK Grotesk"/>
                <a:cs typeface="HK Grotesk"/>
                <a:sym typeface="HK Grotesk"/>
              </a:rPr>
              <a:t>What It Is</a:t>
            </a:r>
            <a:r>
              <a:rPr lang="en-US" sz="29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: Using student performance data to improve syllabi, lesson plans, and teaching strategies.</a:t>
            </a:r>
          </a:p>
          <a:p>
            <a:pPr algn="l" marL="639605" indent="-319803" lvl="1">
              <a:lnSpc>
                <a:spcPts val="4147"/>
              </a:lnSpc>
              <a:buFont typeface="Arial"/>
              <a:buChar char="•"/>
            </a:pPr>
            <a:r>
              <a:rPr lang="en-US" sz="2962">
                <a:solidFill>
                  <a:srgbClr val="CB6CE6"/>
                </a:solidFill>
                <a:latin typeface="HK Grotesk"/>
                <a:ea typeface="HK Grotesk"/>
                <a:cs typeface="HK Grotesk"/>
                <a:sym typeface="HK Grotesk"/>
              </a:rPr>
              <a:t>How It Works</a:t>
            </a:r>
            <a:r>
              <a:rPr lang="en-US" sz="29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:</a:t>
            </a:r>
          </a:p>
          <a:p>
            <a:pPr algn="l" marL="1279211" indent="-426404" lvl="2">
              <a:lnSpc>
                <a:spcPts val="4147"/>
              </a:lnSpc>
              <a:buFont typeface="Arial"/>
              <a:buChar char="⚬"/>
            </a:pPr>
            <a:r>
              <a:rPr lang="en-US" sz="29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Analyze which topics students struggle with (e.g., low quiz scores on calculus).</a:t>
            </a:r>
          </a:p>
          <a:p>
            <a:pPr algn="l" marL="1279211" indent="-426404" lvl="2">
              <a:lnSpc>
                <a:spcPts val="4147"/>
              </a:lnSpc>
              <a:buFont typeface="Arial"/>
              <a:buChar char="⚬"/>
            </a:pPr>
            <a:r>
              <a:rPr lang="en-US" sz="29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Adjust content delivery (e.g., more examples, interactive tools).</a:t>
            </a:r>
          </a:p>
          <a:p>
            <a:pPr algn="l" marL="639605" indent="-319803" lvl="1">
              <a:lnSpc>
                <a:spcPts val="4147"/>
              </a:lnSpc>
              <a:buFont typeface="Arial"/>
              <a:buChar char="•"/>
            </a:pPr>
            <a:r>
              <a:rPr lang="en-US" sz="2962">
                <a:solidFill>
                  <a:srgbClr val="CB6CE6"/>
                </a:solidFill>
                <a:latin typeface="HK Grotesk"/>
                <a:ea typeface="HK Grotesk"/>
                <a:cs typeface="HK Grotesk"/>
                <a:sym typeface="HK Grotesk"/>
              </a:rPr>
              <a:t>Real-Time Feedback Loops</a:t>
            </a:r>
            <a:r>
              <a:rPr lang="en-US" sz="29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: Data from current students informs immediate curriculum tweaks.</a:t>
            </a:r>
          </a:p>
          <a:p>
            <a:pPr algn="l" marL="639605" indent="-319803" lvl="1">
              <a:lnSpc>
                <a:spcPts val="4147"/>
              </a:lnSpc>
              <a:buFont typeface="Arial"/>
              <a:buChar char="•"/>
            </a:pPr>
            <a:r>
              <a:rPr lang="en-US" sz="2962">
                <a:solidFill>
                  <a:srgbClr val="CB6CE6"/>
                </a:solidFill>
                <a:latin typeface="HK Grotesk"/>
                <a:ea typeface="HK Grotesk"/>
                <a:cs typeface="HK Grotesk"/>
                <a:sym typeface="HK Grotesk"/>
              </a:rPr>
              <a:t>Example</a:t>
            </a:r>
            <a:r>
              <a:rPr lang="en-US" sz="29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: Universities using LMS data to revise courses each semester.</a:t>
            </a:r>
          </a:p>
          <a:p>
            <a:pPr algn="l" marL="639605" indent="-319803" lvl="1">
              <a:lnSpc>
                <a:spcPts val="4147"/>
              </a:lnSpc>
              <a:buFont typeface="Arial"/>
              <a:buChar char="•"/>
            </a:pPr>
            <a:r>
              <a:rPr lang="en-US" sz="2962">
                <a:solidFill>
                  <a:srgbClr val="CB6CE6"/>
                </a:solidFill>
                <a:latin typeface="HK Grotesk"/>
                <a:ea typeface="HK Grotesk"/>
                <a:cs typeface="HK Grotesk"/>
                <a:sym typeface="HK Grotesk"/>
              </a:rPr>
              <a:t>Benefits</a:t>
            </a:r>
            <a:r>
              <a:rPr lang="en-US" sz="29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: Keeps curricula relevant, engaging, and effective.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0939" y="843495"/>
            <a:ext cx="5729756" cy="8600009"/>
          </a:xfrm>
          <a:custGeom>
            <a:avLst/>
            <a:gdLst/>
            <a:ahLst/>
            <a:cxnLst/>
            <a:rect r="r" b="b" t="t" l="l"/>
            <a:pathLst>
              <a:path h="8600009" w="5729756">
                <a:moveTo>
                  <a:pt x="0" y="0"/>
                </a:moveTo>
                <a:lnTo>
                  <a:pt x="5729756" y="0"/>
                </a:lnTo>
                <a:lnTo>
                  <a:pt x="5729756" y="8600010"/>
                </a:lnTo>
                <a:lnTo>
                  <a:pt x="0" y="86000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949930" y="1028700"/>
            <a:ext cx="1725399" cy="1725399"/>
          </a:xfrm>
          <a:custGeom>
            <a:avLst/>
            <a:gdLst/>
            <a:ahLst/>
            <a:cxnLst/>
            <a:rect r="r" b="b" t="t" l="l"/>
            <a:pathLst>
              <a:path h="1725399" w="1725399">
                <a:moveTo>
                  <a:pt x="0" y="0"/>
                </a:moveTo>
                <a:lnTo>
                  <a:pt x="1725399" y="0"/>
                </a:lnTo>
                <a:lnTo>
                  <a:pt x="1725399" y="1725399"/>
                </a:lnTo>
                <a:lnTo>
                  <a:pt x="0" y="17253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24047" y="6988619"/>
            <a:ext cx="2039907" cy="2039907"/>
          </a:xfrm>
          <a:custGeom>
            <a:avLst/>
            <a:gdLst/>
            <a:ahLst/>
            <a:cxnLst/>
            <a:rect r="r" b="b" t="t" l="l"/>
            <a:pathLst>
              <a:path h="2039907" w="2039907">
                <a:moveTo>
                  <a:pt x="0" y="0"/>
                </a:moveTo>
                <a:lnTo>
                  <a:pt x="2039906" y="0"/>
                </a:lnTo>
                <a:lnTo>
                  <a:pt x="2039906" y="2039907"/>
                </a:lnTo>
                <a:lnTo>
                  <a:pt x="0" y="20399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761532" y="1517009"/>
            <a:ext cx="5497768" cy="1821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66"/>
              </a:lnSpc>
            </a:pPr>
            <a:r>
              <a:rPr lang="en-US" b="true" sz="4218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PERSONALIZED LEARNING WITH BIG DATA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32944" y="2966464"/>
            <a:ext cx="7790625" cy="319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AI tutors analyze student behavior, responses, and progress using Big Data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They adapt in real time just like a human tutor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Improve learning speed, retention, and engagement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403422" y="962025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Intelligent Tutoring Systems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73360" y="6109713"/>
            <a:ext cx="6949709" cy="3377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785" i="true">
                <a:solidFill>
                  <a:srgbClr val="F7CE4D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Carnegie Learning</a:t>
            </a:r>
          </a:p>
          <a:p>
            <a:pPr algn="l" marL="601393" indent="-300696" lvl="1">
              <a:lnSpc>
                <a:spcPts val="3899"/>
              </a:lnSpc>
              <a:buFont typeface="Arial"/>
              <a:buChar char="•"/>
            </a:pPr>
            <a:r>
              <a:rPr lang="en-US" sz="2785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Uses machine learning + cognitive science</a:t>
            </a:r>
          </a:p>
          <a:p>
            <a:pPr algn="l" marL="601393" indent="-300696" lvl="1">
              <a:lnSpc>
                <a:spcPts val="3899"/>
              </a:lnSpc>
              <a:buFont typeface="Arial"/>
              <a:buChar char="•"/>
            </a:pPr>
            <a:r>
              <a:rPr lang="en-US" sz="2785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Tracks millions of data points to personalize math learning </a:t>
            </a:r>
          </a:p>
          <a:p>
            <a:pPr algn="l" marL="601393" indent="-300696" lvl="1">
              <a:lnSpc>
                <a:spcPts val="3899"/>
              </a:lnSpc>
              <a:buFont typeface="Arial"/>
              <a:buChar char="•"/>
            </a:pPr>
            <a:r>
              <a:rPr lang="en-US" sz="2785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Offers real-time feedback and adjusts content dynamically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1637" y="-450964"/>
            <a:ext cx="17024727" cy="10737964"/>
          </a:xfrm>
          <a:custGeom>
            <a:avLst/>
            <a:gdLst/>
            <a:ahLst/>
            <a:cxnLst/>
            <a:rect r="r" b="b" t="t" l="l"/>
            <a:pathLst>
              <a:path h="10737964" w="17024727">
                <a:moveTo>
                  <a:pt x="0" y="0"/>
                </a:moveTo>
                <a:lnTo>
                  <a:pt x="17024726" y="0"/>
                </a:lnTo>
                <a:lnTo>
                  <a:pt x="17024726" y="10737964"/>
                </a:lnTo>
                <a:lnTo>
                  <a:pt x="0" y="1073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369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51798" y="3053482"/>
            <a:ext cx="2240281" cy="2435088"/>
          </a:xfrm>
          <a:custGeom>
            <a:avLst/>
            <a:gdLst/>
            <a:ahLst/>
            <a:cxnLst/>
            <a:rect r="r" b="b" t="t" l="l"/>
            <a:pathLst>
              <a:path h="2435088" w="2240281">
                <a:moveTo>
                  <a:pt x="0" y="0"/>
                </a:moveTo>
                <a:lnTo>
                  <a:pt x="2240282" y="0"/>
                </a:lnTo>
                <a:lnTo>
                  <a:pt x="2240282" y="2435088"/>
                </a:lnTo>
                <a:lnTo>
                  <a:pt x="0" y="2435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852337" y="5840995"/>
            <a:ext cx="4186237" cy="2960811"/>
          </a:xfrm>
          <a:custGeom>
            <a:avLst/>
            <a:gdLst/>
            <a:ahLst/>
            <a:cxnLst/>
            <a:rect r="r" b="b" t="t" l="l"/>
            <a:pathLst>
              <a:path h="2960811" w="4186237">
                <a:moveTo>
                  <a:pt x="0" y="0"/>
                </a:moveTo>
                <a:lnTo>
                  <a:pt x="4186237" y="0"/>
                </a:lnTo>
                <a:lnTo>
                  <a:pt x="4186237" y="2960811"/>
                </a:lnTo>
                <a:lnTo>
                  <a:pt x="0" y="29608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53684" y="2596302"/>
            <a:ext cx="3805616" cy="2892268"/>
          </a:xfrm>
          <a:custGeom>
            <a:avLst/>
            <a:gdLst/>
            <a:ahLst/>
            <a:cxnLst/>
            <a:rect r="r" b="b" t="t" l="l"/>
            <a:pathLst>
              <a:path h="2892268" w="3805616">
                <a:moveTo>
                  <a:pt x="0" y="0"/>
                </a:moveTo>
                <a:lnTo>
                  <a:pt x="3805616" y="0"/>
                </a:lnTo>
                <a:lnTo>
                  <a:pt x="3805616" y="2892268"/>
                </a:lnTo>
                <a:lnTo>
                  <a:pt x="0" y="28922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52245" y="3355031"/>
            <a:ext cx="8528714" cy="4256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886" indent="-370443" lvl="1">
              <a:lnSpc>
                <a:spcPts val="4804"/>
              </a:lnSpc>
              <a:buFont typeface="Arial"/>
              <a:buChar char="•"/>
            </a:pPr>
            <a:r>
              <a:rPr lang="en-US" b="true" sz="3431">
                <a:solidFill>
                  <a:srgbClr val="F7CE4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Knewton</a:t>
            </a:r>
            <a:r>
              <a:rPr lang="en-US" sz="343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: Analyzes how each student learns, adapts content in real time</a:t>
            </a:r>
          </a:p>
          <a:p>
            <a:pPr algn="l" marL="740886" indent="-370443" lvl="1">
              <a:lnSpc>
                <a:spcPts val="4804"/>
              </a:lnSpc>
              <a:buFont typeface="Arial"/>
              <a:buChar char="•"/>
            </a:pPr>
            <a:r>
              <a:rPr lang="en-US" b="true" sz="3431">
                <a:solidFill>
                  <a:srgbClr val="FCB6AE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DreamBox</a:t>
            </a:r>
            <a:r>
              <a:rPr lang="en-US" sz="343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: For K-8 math; uses over 50,000 data points per hour per student</a:t>
            </a:r>
          </a:p>
          <a:p>
            <a:pPr algn="l" marL="740886" indent="-370443" lvl="1">
              <a:lnSpc>
                <a:spcPts val="4804"/>
              </a:lnSpc>
              <a:buFont typeface="Arial"/>
              <a:buChar char="•"/>
            </a:pPr>
            <a:r>
              <a:rPr lang="en-US" b="true" sz="3431">
                <a:solidFill>
                  <a:srgbClr val="7ED957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Duolingo</a:t>
            </a:r>
            <a:r>
              <a:rPr lang="en-US" sz="343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: Tracks millions of learners to optimize lesson difficulity, timing and content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19317" y="962025"/>
            <a:ext cx="863436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EdTech Startups &amp; Tools Powered by Big Data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52245" y="1658324"/>
            <a:ext cx="15168512" cy="583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2"/>
              </a:lnSpc>
            </a:pPr>
            <a:r>
              <a:rPr lang="en-US" b="true" sz="3957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REVOLUTIONIZING EDUCATION: BIG DATA IN EDTECH STARTUPS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16061" y="8734425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Big Data Analysis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7075" y="1628723"/>
            <a:ext cx="5636373" cy="7064679"/>
          </a:xfrm>
          <a:custGeom>
            <a:avLst/>
            <a:gdLst/>
            <a:ahLst/>
            <a:cxnLst/>
            <a:rect r="r" b="b" t="t" l="l"/>
            <a:pathLst>
              <a:path h="7064679" w="5636373">
                <a:moveTo>
                  <a:pt x="0" y="0"/>
                </a:moveTo>
                <a:lnTo>
                  <a:pt x="5636373" y="0"/>
                </a:lnTo>
                <a:lnTo>
                  <a:pt x="5636373" y="7064679"/>
                </a:lnTo>
                <a:lnTo>
                  <a:pt x="0" y="70646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974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81673">
            <a:off x="867344" y="1014838"/>
            <a:ext cx="1968727" cy="1227770"/>
          </a:xfrm>
          <a:custGeom>
            <a:avLst/>
            <a:gdLst/>
            <a:ahLst/>
            <a:cxnLst/>
            <a:rect r="r" b="b" t="t" l="l"/>
            <a:pathLst>
              <a:path h="1227770" w="1968727">
                <a:moveTo>
                  <a:pt x="0" y="0"/>
                </a:moveTo>
                <a:lnTo>
                  <a:pt x="1968727" y="0"/>
                </a:lnTo>
                <a:lnTo>
                  <a:pt x="1968727" y="1227770"/>
                </a:lnTo>
                <a:lnTo>
                  <a:pt x="0" y="1227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03883" y="7242369"/>
            <a:ext cx="2199130" cy="2227480"/>
          </a:xfrm>
          <a:custGeom>
            <a:avLst/>
            <a:gdLst/>
            <a:ahLst/>
            <a:cxnLst/>
            <a:rect r="r" b="b" t="t" l="l"/>
            <a:pathLst>
              <a:path h="2227480" w="2199130">
                <a:moveTo>
                  <a:pt x="0" y="0"/>
                </a:moveTo>
                <a:lnTo>
                  <a:pt x="2199130" y="0"/>
                </a:lnTo>
                <a:lnTo>
                  <a:pt x="2199130" y="2227480"/>
                </a:lnTo>
                <a:lnTo>
                  <a:pt x="0" y="22274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635771" y="1825147"/>
            <a:ext cx="1667242" cy="1759622"/>
          </a:xfrm>
          <a:custGeom>
            <a:avLst/>
            <a:gdLst/>
            <a:ahLst/>
            <a:cxnLst/>
            <a:rect r="r" b="b" t="t" l="l"/>
            <a:pathLst>
              <a:path h="1759622" w="1667242">
                <a:moveTo>
                  <a:pt x="0" y="0"/>
                </a:moveTo>
                <a:lnTo>
                  <a:pt x="1667242" y="0"/>
                </a:lnTo>
                <a:lnTo>
                  <a:pt x="1667242" y="1759622"/>
                </a:lnTo>
                <a:lnTo>
                  <a:pt x="0" y="17596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080330" y="1647773"/>
            <a:ext cx="8698468" cy="1245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36"/>
              </a:lnSpc>
            </a:pPr>
            <a:r>
              <a:rPr lang="en-US" b="true" sz="4279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SOUTH KOREA: A DATA-DRIVEN EDUCATIONAL SUCCESS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23292" y="3518094"/>
            <a:ext cx="7855506" cy="372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7CE4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Before: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High-pressure traditional schooling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Rote memorization, limited personalization</a:t>
            </a:r>
          </a:p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7CE4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After Implementing Big Data Tools: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Adaptive learning platforms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Real-time dashboards for student progress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More focus on creativity, critical thinking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22921" y="962025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Case Study: South Korea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403422" y="8734425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SG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05326" y="2569944"/>
            <a:ext cx="5217920" cy="6863084"/>
          </a:xfrm>
          <a:custGeom>
            <a:avLst/>
            <a:gdLst/>
            <a:ahLst/>
            <a:cxnLst/>
            <a:rect r="r" b="b" t="t" l="l"/>
            <a:pathLst>
              <a:path h="6863084" w="5217920">
                <a:moveTo>
                  <a:pt x="0" y="0"/>
                </a:moveTo>
                <a:lnTo>
                  <a:pt x="5217920" y="0"/>
                </a:lnTo>
                <a:lnTo>
                  <a:pt x="5217920" y="6863084"/>
                </a:lnTo>
                <a:lnTo>
                  <a:pt x="0" y="6863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411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63383" y="6675026"/>
            <a:ext cx="2408357" cy="2848594"/>
          </a:xfrm>
          <a:custGeom>
            <a:avLst/>
            <a:gdLst/>
            <a:ahLst/>
            <a:cxnLst/>
            <a:rect r="r" b="b" t="t" l="l"/>
            <a:pathLst>
              <a:path h="2848594" w="2408357">
                <a:moveTo>
                  <a:pt x="0" y="0"/>
                </a:moveTo>
                <a:lnTo>
                  <a:pt x="2408356" y="0"/>
                </a:lnTo>
                <a:lnTo>
                  <a:pt x="2408356" y="2848593"/>
                </a:lnTo>
                <a:lnTo>
                  <a:pt x="0" y="28485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38897" y="1028700"/>
            <a:ext cx="2602775" cy="2347230"/>
          </a:xfrm>
          <a:custGeom>
            <a:avLst/>
            <a:gdLst/>
            <a:ahLst/>
            <a:cxnLst/>
            <a:rect r="r" b="b" t="t" l="l"/>
            <a:pathLst>
              <a:path h="2347230" w="2602775">
                <a:moveTo>
                  <a:pt x="0" y="0"/>
                </a:moveTo>
                <a:lnTo>
                  <a:pt x="2602776" y="0"/>
                </a:lnTo>
                <a:lnTo>
                  <a:pt x="2602776" y="2347230"/>
                </a:lnTo>
                <a:lnTo>
                  <a:pt x="0" y="23472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63383" y="3093969"/>
            <a:ext cx="2957546" cy="2573065"/>
          </a:xfrm>
          <a:custGeom>
            <a:avLst/>
            <a:gdLst/>
            <a:ahLst/>
            <a:cxnLst/>
            <a:rect r="r" b="b" t="t" l="l"/>
            <a:pathLst>
              <a:path h="2573065" w="2957546">
                <a:moveTo>
                  <a:pt x="0" y="0"/>
                </a:moveTo>
                <a:lnTo>
                  <a:pt x="2957545" y="0"/>
                </a:lnTo>
                <a:lnTo>
                  <a:pt x="2957545" y="2573065"/>
                </a:lnTo>
                <a:lnTo>
                  <a:pt x="0" y="25730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42862" y="1915159"/>
            <a:ext cx="9683432" cy="602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9"/>
              </a:lnSpc>
            </a:pPr>
            <a:r>
              <a:rPr lang="en-US" b="true" sz="415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THE BIG DATA TECH STACK IN EDTECH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14330" y="2751154"/>
            <a:ext cx="7899970" cy="3658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9605" indent="-319803" lvl="1">
              <a:lnSpc>
                <a:spcPts val="4147"/>
              </a:lnSpc>
              <a:buFont typeface="Arial"/>
              <a:buChar char="•"/>
            </a:pPr>
            <a:r>
              <a:rPr lang="en-US" sz="2962">
                <a:solidFill>
                  <a:srgbClr val="F7CE4D"/>
                </a:solidFill>
                <a:latin typeface="HK Grotesk"/>
                <a:ea typeface="HK Grotesk"/>
                <a:cs typeface="HK Grotesk"/>
                <a:sym typeface="HK Grotesk"/>
              </a:rPr>
              <a:t>Apache Hadoop:</a:t>
            </a:r>
            <a:r>
              <a:rPr lang="en-US" sz="29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Data storage/distribution</a:t>
            </a:r>
          </a:p>
          <a:p>
            <a:pPr algn="l" marL="639605" indent="-319803" lvl="1">
              <a:lnSpc>
                <a:spcPts val="4147"/>
              </a:lnSpc>
              <a:buFont typeface="Arial"/>
              <a:buChar char="•"/>
            </a:pPr>
            <a:r>
              <a:rPr lang="en-US" sz="2962">
                <a:solidFill>
                  <a:srgbClr val="F7CE4D"/>
                </a:solidFill>
                <a:latin typeface="HK Grotesk"/>
                <a:ea typeface="HK Grotesk"/>
                <a:cs typeface="HK Grotesk"/>
                <a:sym typeface="HK Grotesk"/>
              </a:rPr>
              <a:t>Apache Spark:</a:t>
            </a:r>
            <a:r>
              <a:rPr lang="en-US" sz="29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Fast data processing</a:t>
            </a:r>
          </a:p>
          <a:p>
            <a:pPr algn="l" marL="639605" indent="-319803" lvl="1">
              <a:lnSpc>
                <a:spcPts val="4147"/>
              </a:lnSpc>
              <a:buFont typeface="Arial"/>
              <a:buChar char="•"/>
            </a:pPr>
            <a:r>
              <a:rPr lang="en-US" sz="2962">
                <a:solidFill>
                  <a:srgbClr val="F7CE4D"/>
                </a:solidFill>
                <a:latin typeface="HK Grotesk"/>
                <a:ea typeface="HK Grotesk"/>
                <a:cs typeface="HK Grotesk"/>
                <a:sym typeface="HK Grotesk"/>
              </a:rPr>
              <a:t>Power BI</a:t>
            </a:r>
            <a:r>
              <a:rPr lang="en-US" sz="29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: Interactive visualization</a:t>
            </a:r>
          </a:p>
          <a:p>
            <a:pPr algn="l" marL="639605" indent="-319803" lvl="1">
              <a:lnSpc>
                <a:spcPts val="4147"/>
              </a:lnSpc>
              <a:buFont typeface="Arial"/>
              <a:buChar char="•"/>
            </a:pPr>
            <a:r>
              <a:rPr lang="en-US" sz="2962">
                <a:solidFill>
                  <a:srgbClr val="F7CE4D"/>
                </a:solidFill>
                <a:latin typeface="HK Grotesk"/>
                <a:ea typeface="HK Grotesk"/>
                <a:cs typeface="HK Grotesk"/>
                <a:sym typeface="HK Grotesk"/>
              </a:rPr>
              <a:t>AI/ML Algorithms:</a:t>
            </a:r>
            <a:r>
              <a:rPr lang="en-US" sz="29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Predictions, personalization</a:t>
            </a:r>
          </a:p>
          <a:p>
            <a:pPr algn="l" marL="639605" indent="-319803" lvl="1">
              <a:lnSpc>
                <a:spcPts val="4147"/>
              </a:lnSpc>
              <a:buFont typeface="Arial"/>
              <a:buChar char="•"/>
            </a:pPr>
            <a:r>
              <a:rPr lang="en-US" sz="2962">
                <a:solidFill>
                  <a:srgbClr val="F7CE4D"/>
                </a:solidFill>
                <a:latin typeface="HK Grotesk"/>
                <a:ea typeface="HK Grotesk"/>
                <a:cs typeface="HK Grotesk"/>
                <a:sym typeface="HK Grotesk"/>
              </a:rPr>
              <a:t>Cloud Platforms:</a:t>
            </a:r>
            <a:r>
              <a:rPr lang="en-US" sz="29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AWS, Azure</a:t>
            </a:r>
          </a:p>
          <a:p>
            <a:pPr algn="l">
              <a:lnSpc>
                <a:spcPts val="4147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362709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Tools &amp; Technologies Used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89058" y="6323981"/>
            <a:ext cx="6095685" cy="3464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3"/>
              </a:lnSpc>
            </a:pPr>
            <a:r>
              <a:rPr lang="en-US" sz="1959" i="true">
                <a:solidFill>
                  <a:srgbClr val="FFFFFF"/>
                </a:solidFill>
                <a:latin typeface="Courier PS Italics"/>
                <a:ea typeface="Courier PS Italics"/>
                <a:cs typeface="Courier PS Italics"/>
                <a:sym typeface="Courier PS Italics"/>
              </a:rPr>
              <a:t>       </a:t>
            </a:r>
            <a:r>
              <a:rPr lang="en-US" sz="1959">
                <a:solidFill>
                  <a:srgbClr val="FFFFFF"/>
                </a:solidFill>
                <a:latin typeface="Courier PS"/>
                <a:ea typeface="Courier PS"/>
                <a:cs typeface="Courier PS"/>
                <a:sym typeface="Courier PS"/>
              </a:rPr>
              <a:t> [ Students ]</a:t>
            </a:r>
          </a:p>
          <a:p>
            <a:pPr algn="l">
              <a:lnSpc>
                <a:spcPts val="2743"/>
              </a:lnSpc>
            </a:pPr>
            <a:r>
              <a:rPr lang="en-US" sz="1959">
                <a:solidFill>
                  <a:srgbClr val="FFFFFF"/>
                </a:solidFill>
                <a:latin typeface="Courier PS"/>
                <a:ea typeface="Courier PS"/>
                <a:cs typeface="Courier PS"/>
                <a:sym typeface="Courier PS"/>
              </a:rPr>
              <a:t>            ↓</a:t>
            </a:r>
          </a:p>
          <a:p>
            <a:pPr algn="l">
              <a:lnSpc>
                <a:spcPts val="2743"/>
              </a:lnSpc>
            </a:pPr>
            <a:r>
              <a:rPr lang="en-US" sz="1959">
                <a:solidFill>
                  <a:srgbClr val="FFFFFF"/>
                </a:solidFill>
                <a:latin typeface="Courier PS"/>
                <a:ea typeface="Courier PS"/>
                <a:cs typeface="Courier PS"/>
                <a:sym typeface="Courier PS"/>
              </a:rPr>
              <a:t>[ Data Collection Tools (LMS, Apps) ]</a:t>
            </a:r>
          </a:p>
          <a:p>
            <a:pPr algn="l">
              <a:lnSpc>
                <a:spcPts val="2743"/>
              </a:lnSpc>
            </a:pPr>
            <a:r>
              <a:rPr lang="en-US" sz="1959">
                <a:solidFill>
                  <a:srgbClr val="FFFFFF"/>
                </a:solidFill>
                <a:latin typeface="Courier PS"/>
                <a:ea typeface="Courier PS"/>
                <a:cs typeface="Courier PS"/>
                <a:sym typeface="Courier PS"/>
              </a:rPr>
              <a:t>            ↓</a:t>
            </a:r>
          </a:p>
          <a:p>
            <a:pPr algn="l">
              <a:lnSpc>
                <a:spcPts val="2743"/>
              </a:lnSpc>
            </a:pPr>
            <a:r>
              <a:rPr lang="en-US" sz="1959">
                <a:solidFill>
                  <a:srgbClr val="FFFFFF"/>
                </a:solidFill>
                <a:latin typeface="Courier PS"/>
                <a:ea typeface="Courier PS"/>
                <a:cs typeface="Courier PS"/>
                <a:sym typeface="Courier PS"/>
              </a:rPr>
              <a:t>[ Hadoop / Spark ]</a:t>
            </a:r>
          </a:p>
          <a:p>
            <a:pPr algn="l">
              <a:lnSpc>
                <a:spcPts val="2743"/>
              </a:lnSpc>
            </a:pPr>
            <a:r>
              <a:rPr lang="en-US" sz="1959">
                <a:solidFill>
                  <a:srgbClr val="FFFFFF"/>
                </a:solidFill>
                <a:latin typeface="Courier PS"/>
                <a:ea typeface="Courier PS"/>
                <a:cs typeface="Courier PS"/>
                <a:sym typeface="Courier PS"/>
              </a:rPr>
              <a:t>            ↓</a:t>
            </a:r>
          </a:p>
          <a:p>
            <a:pPr algn="l">
              <a:lnSpc>
                <a:spcPts val="2743"/>
              </a:lnSpc>
            </a:pPr>
            <a:r>
              <a:rPr lang="en-US" sz="1959">
                <a:solidFill>
                  <a:srgbClr val="FFFFFF"/>
                </a:solidFill>
                <a:latin typeface="Courier PS"/>
                <a:ea typeface="Courier PS"/>
                <a:cs typeface="Courier PS"/>
                <a:sym typeface="Courier PS"/>
              </a:rPr>
              <a:t>[ AI / ML Algorithms ]</a:t>
            </a:r>
          </a:p>
          <a:p>
            <a:pPr algn="l">
              <a:lnSpc>
                <a:spcPts val="2743"/>
              </a:lnSpc>
            </a:pPr>
            <a:r>
              <a:rPr lang="en-US" sz="1959">
                <a:solidFill>
                  <a:srgbClr val="FFFFFF"/>
                </a:solidFill>
                <a:latin typeface="Courier PS"/>
                <a:ea typeface="Courier PS"/>
                <a:cs typeface="Courier PS"/>
                <a:sym typeface="Courier PS"/>
              </a:rPr>
              <a:t>            ↓</a:t>
            </a:r>
          </a:p>
          <a:p>
            <a:pPr algn="l">
              <a:lnSpc>
                <a:spcPts val="2743"/>
              </a:lnSpc>
            </a:pPr>
            <a:r>
              <a:rPr lang="en-US" sz="1959">
                <a:solidFill>
                  <a:srgbClr val="FFFFFF"/>
                </a:solidFill>
                <a:latin typeface="Courier PS"/>
                <a:ea typeface="Courier PS"/>
                <a:cs typeface="Courier PS"/>
                <a:sym typeface="Courier PS"/>
              </a:rPr>
              <a:t>[ Visualization: Power BI / Dashboards ]</a:t>
            </a:r>
          </a:p>
          <a:p>
            <a:pPr algn="l">
              <a:lnSpc>
                <a:spcPts val="2743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29957" y="3496731"/>
            <a:ext cx="6920490" cy="453292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954220" y="2270118"/>
            <a:ext cx="15305080" cy="784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057"/>
              </a:lnSpc>
            </a:pPr>
            <a:r>
              <a:rPr lang="en-US" b="true" sz="536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ETHICAL PITFALLS I</a:t>
            </a:r>
            <a:r>
              <a:rPr lang="en-US" b="true" sz="536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N DATA-DRIVEN EDUCATION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299334" y="3648378"/>
            <a:ext cx="8959966" cy="5609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4582" indent="-297291" lvl="1">
              <a:lnSpc>
                <a:spcPts val="4957"/>
              </a:lnSpc>
              <a:buFont typeface="Arial"/>
              <a:buChar char="•"/>
            </a:pPr>
            <a:r>
              <a:rPr lang="en-US" b="true" sz="2753">
                <a:solidFill>
                  <a:srgbClr val="F7CE4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Student Privacy</a:t>
            </a:r>
            <a:r>
              <a:rPr lang="en-US" sz="2753">
                <a:solidFill>
                  <a:srgbClr val="F7CE4D"/>
                </a:solidFill>
                <a:latin typeface="HK Grotesk"/>
                <a:ea typeface="HK Grotesk"/>
                <a:cs typeface="HK Grotesk"/>
                <a:sym typeface="HK Grotesk"/>
              </a:rPr>
              <a:t>:</a:t>
            </a:r>
            <a:r>
              <a:rPr lang="en-US" sz="275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Risk of personal data misuse.</a:t>
            </a:r>
          </a:p>
          <a:p>
            <a:pPr algn="l" marL="594582" indent="-297291" lvl="1">
              <a:lnSpc>
                <a:spcPts val="4957"/>
              </a:lnSpc>
              <a:buFont typeface="Arial"/>
              <a:buChar char="•"/>
            </a:pPr>
            <a:r>
              <a:rPr lang="en-US" b="true" sz="2753">
                <a:solidFill>
                  <a:srgbClr val="F7CE4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 Bias</a:t>
            </a:r>
            <a:r>
              <a:rPr lang="en-US" b="true" sz="2753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: </a:t>
            </a:r>
            <a:r>
              <a:rPr lang="en-US" sz="275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Algorithms may reinforce stereotypes.</a:t>
            </a:r>
          </a:p>
          <a:p>
            <a:pPr algn="l" marL="594582" indent="-297291" lvl="1">
              <a:lnSpc>
                <a:spcPts val="4957"/>
              </a:lnSpc>
              <a:buFont typeface="Arial"/>
              <a:buChar char="•"/>
            </a:pPr>
            <a:r>
              <a:rPr lang="en-US" b="true" sz="2753">
                <a:solidFill>
                  <a:srgbClr val="F7CE4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Surveillance:</a:t>
            </a:r>
            <a:r>
              <a:rPr lang="en-US" sz="275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Over-monitoring students can affect mental health.</a:t>
            </a:r>
          </a:p>
          <a:p>
            <a:pPr algn="l" marL="594582" indent="-297291" lvl="1">
              <a:lnSpc>
                <a:spcPts val="4957"/>
              </a:lnSpc>
              <a:buFont typeface="Arial"/>
              <a:buChar char="•"/>
            </a:pPr>
            <a:r>
              <a:rPr lang="en-US" b="true" sz="2753">
                <a:solidFill>
                  <a:srgbClr val="F7CE4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Consent &amp; Transparency:</a:t>
            </a:r>
            <a:r>
              <a:rPr lang="en-US" sz="275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Do students know how their data is used?</a:t>
            </a:r>
          </a:p>
          <a:p>
            <a:pPr algn="l">
              <a:lnSpc>
                <a:spcPts val="4957"/>
              </a:lnSpc>
            </a:pPr>
            <a:r>
              <a:rPr lang="en-US" sz="275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"With great data comes great responsibility."</a:t>
            </a:r>
          </a:p>
          <a:p>
            <a:pPr algn="l">
              <a:lnSpc>
                <a:spcPts val="4957"/>
              </a:lnSpc>
            </a:pPr>
          </a:p>
          <a:p>
            <a:pPr algn="l">
              <a:lnSpc>
                <a:spcPts val="4957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403422" y="1377004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Ethical Concerns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08249" y="2124892"/>
            <a:ext cx="5856437" cy="4234944"/>
          </a:xfrm>
          <a:custGeom>
            <a:avLst/>
            <a:gdLst/>
            <a:ahLst/>
            <a:cxnLst/>
            <a:rect r="r" b="b" t="t" l="l"/>
            <a:pathLst>
              <a:path h="4234944" w="5856437">
                <a:moveTo>
                  <a:pt x="0" y="0"/>
                </a:moveTo>
                <a:lnTo>
                  <a:pt x="5856436" y="0"/>
                </a:lnTo>
                <a:lnTo>
                  <a:pt x="5856436" y="4234945"/>
                </a:lnTo>
                <a:lnTo>
                  <a:pt x="0" y="42349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536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346835"/>
            <a:ext cx="10979549" cy="6277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7"/>
              </a:lnSpc>
            </a:pPr>
            <a:r>
              <a:rPr lang="en-US" sz="29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Implementing EdTech and Big Data in education isn’t without its friction. Key challenges include:</a:t>
            </a:r>
          </a:p>
          <a:p>
            <a:pPr algn="l" marL="639605" indent="-319803" lvl="1">
              <a:lnSpc>
                <a:spcPts val="4147"/>
              </a:lnSpc>
              <a:buFont typeface="Arial"/>
              <a:buChar char="•"/>
            </a:pPr>
            <a:r>
              <a:rPr lang="en-US" sz="2962">
                <a:solidFill>
                  <a:srgbClr val="F7CE4D"/>
                </a:solidFill>
                <a:latin typeface="HK Grotesk"/>
                <a:ea typeface="HK Grotesk"/>
                <a:cs typeface="HK Grotesk"/>
                <a:sym typeface="HK Grotesk"/>
              </a:rPr>
              <a:t>High Initial Costs:</a:t>
            </a:r>
            <a:r>
              <a:rPr lang="en-US" sz="29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Infrastructure, software licenses, and hardware require significant investment.</a:t>
            </a:r>
          </a:p>
          <a:p>
            <a:pPr algn="l" marL="639605" indent="-319803" lvl="1">
              <a:lnSpc>
                <a:spcPts val="4147"/>
              </a:lnSpc>
              <a:buFont typeface="Arial"/>
              <a:buChar char="•"/>
            </a:pPr>
            <a:r>
              <a:rPr lang="en-US" sz="2962">
                <a:solidFill>
                  <a:srgbClr val="F7CE4D"/>
                </a:solidFill>
                <a:latin typeface="HK Grotesk"/>
                <a:ea typeface="HK Grotesk"/>
                <a:cs typeface="HK Grotesk"/>
                <a:sym typeface="HK Grotesk"/>
              </a:rPr>
              <a:t>Data Integration Issues</a:t>
            </a:r>
            <a:r>
              <a:rPr lang="en-US" sz="29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: Existing systems often lack compatibility, making it difficult to unify student data across platforms.</a:t>
            </a:r>
          </a:p>
          <a:p>
            <a:pPr algn="l" marL="639605" indent="-319803" lvl="1">
              <a:lnSpc>
                <a:spcPts val="4147"/>
              </a:lnSpc>
              <a:buFont typeface="Arial"/>
              <a:buChar char="•"/>
            </a:pPr>
            <a:r>
              <a:rPr lang="en-US" sz="2962">
                <a:solidFill>
                  <a:srgbClr val="F7CE4D"/>
                </a:solidFill>
                <a:latin typeface="HK Grotesk"/>
                <a:ea typeface="HK Grotesk"/>
                <a:cs typeface="HK Grotesk"/>
                <a:sym typeface="HK Grotesk"/>
              </a:rPr>
              <a:t>Teacher Training Gaps:</a:t>
            </a:r>
            <a:r>
              <a:rPr lang="en-US" sz="29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Without proper training, educators can’t fully utilize EdTech tools, weakening their impact.</a:t>
            </a:r>
          </a:p>
          <a:p>
            <a:pPr algn="l" marL="639605" indent="-319803" lvl="1">
              <a:lnSpc>
                <a:spcPts val="4147"/>
              </a:lnSpc>
              <a:buFont typeface="Arial"/>
              <a:buChar char="•"/>
            </a:pPr>
            <a:r>
              <a:rPr lang="en-US" sz="2962">
                <a:solidFill>
                  <a:srgbClr val="F7CE4D"/>
                </a:solidFill>
                <a:latin typeface="HK Grotesk"/>
                <a:ea typeface="HK Grotesk"/>
                <a:cs typeface="HK Grotesk"/>
                <a:sym typeface="HK Grotesk"/>
              </a:rPr>
              <a:t>Resistance to Change:</a:t>
            </a:r>
            <a:r>
              <a:rPr lang="en-US" sz="29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Traditional mindsets in faculty or administration can slow adoption and innovation.</a:t>
            </a:r>
          </a:p>
          <a:p>
            <a:pPr algn="l">
              <a:lnSpc>
                <a:spcPts val="4147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742249" y="6777241"/>
            <a:ext cx="3859217" cy="2301496"/>
          </a:xfrm>
          <a:custGeom>
            <a:avLst/>
            <a:gdLst/>
            <a:ahLst/>
            <a:cxnLst/>
            <a:rect r="r" b="b" t="t" l="l"/>
            <a:pathLst>
              <a:path h="2301496" w="3859217">
                <a:moveTo>
                  <a:pt x="0" y="0"/>
                </a:moveTo>
                <a:lnTo>
                  <a:pt x="3859217" y="0"/>
                </a:lnTo>
                <a:lnTo>
                  <a:pt x="3859217" y="2301497"/>
                </a:lnTo>
                <a:lnTo>
                  <a:pt x="0" y="2301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22871"/>
            <a:ext cx="10619495" cy="206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b="true" sz="7114" i="true">
                <a:solidFill>
                  <a:srgbClr val="FFFFFF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CHALLENGES IN IMPLEMENTATION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2229" y="1028700"/>
            <a:ext cx="5657573" cy="8491667"/>
          </a:xfrm>
          <a:custGeom>
            <a:avLst/>
            <a:gdLst/>
            <a:ahLst/>
            <a:cxnLst/>
            <a:rect r="r" b="b" t="t" l="l"/>
            <a:pathLst>
              <a:path h="8491667" w="5657573">
                <a:moveTo>
                  <a:pt x="0" y="0"/>
                </a:moveTo>
                <a:lnTo>
                  <a:pt x="5657573" y="0"/>
                </a:lnTo>
                <a:lnTo>
                  <a:pt x="5657573" y="8491667"/>
                </a:lnTo>
                <a:lnTo>
                  <a:pt x="0" y="84916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843137" y="3400425"/>
            <a:ext cx="9416163" cy="585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As technology evolves, several emerging trends are shaping the next era of education: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7CE4D"/>
                </a:solidFill>
                <a:latin typeface="HK Grotesk"/>
                <a:ea typeface="HK Grotesk"/>
                <a:cs typeface="HK Grotesk"/>
                <a:sym typeface="HK Grotesk"/>
              </a:rPr>
              <a:t>AI-Powered Tutors:</a:t>
            </a: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Adaptive, personalized learning experiences driven by intelligent algorithms.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7CE4D"/>
                </a:solidFill>
                <a:latin typeface="HK Grotesk"/>
                <a:ea typeface="HK Grotesk"/>
                <a:cs typeface="HK Grotesk"/>
                <a:sym typeface="HK Grotesk"/>
              </a:rPr>
              <a:t>AR/VR Enhanced Learning</a:t>
            </a: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: Immersive environments enriched with real-time data for deeper engagement.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7CE4D"/>
                </a:solidFill>
                <a:latin typeface="HK Grotesk"/>
                <a:ea typeface="HK Grotesk"/>
                <a:cs typeface="HK Grotesk"/>
                <a:sym typeface="HK Grotesk"/>
              </a:rPr>
              <a:t>Emotional Analytics:</a:t>
            </a: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Leveraging AI to assess student emotions and engagement, enabling timely interventions.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188757" y="1057275"/>
            <a:ext cx="9070543" cy="1724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706"/>
              </a:lnSpc>
            </a:pPr>
            <a:r>
              <a:rPr lang="en-US" b="true" sz="593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FUTURE TRENDS IN EDTECH &amp; BIG DATA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49663" y="2682092"/>
            <a:ext cx="7397463" cy="4928560"/>
          </a:xfrm>
          <a:custGeom>
            <a:avLst/>
            <a:gdLst/>
            <a:ahLst/>
            <a:cxnLst/>
            <a:rect r="r" b="b" t="t" l="l"/>
            <a:pathLst>
              <a:path h="4928560" w="7397463">
                <a:moveTo>
                  <a:pt x="0" y="0"/>
                </a:moveTo>
                <a:lnTo>
                  <a:pt x="7397462" y="0"/>
                </a:lnTo>
                <a:lnTo>
                  <a:pt x="7397462" y="4928559"/>
                </a:lnTo>
                <a:lnTo>
                  <a:pt x="0" y="492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672690" y="5728859"/>
            <a:ext cx="1453834" cy="3263708"/>
          </a:xfrm>
          <a:custGeom>
            <a:avLst/>
            <a:gdLst/>
            <a:ahLst/>
            <a:cxnLst/>
            <a:rect r="r" b="b" t="t" l="l"/>
            <a:pathLst>
              <a:path h="3263708" w="1453834">
                <a:moveTo>
                  <a:pt x="0" y="0"/>
                </a:moveTo>
                <a:lnTo>
                  <a:pt x="1453833" y="0"/>
                </a:lnTo>
                <a:lnTo>
                  <a:pt x="1453833" y="3263708"/>
                </a:lnTo>
                <a:lnTo>
                  <a:pt x="0" y="32637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43798">
            <a:off x="15796962" y="662365"/>
            <a:ext cx="2349974" cy="2689527"/>
          </a:xfrm>
          <a:custGeom>
            <a:avLst/>
            <a:gdLst/>
            <a:ahLst/>
            <a:cxnLst/>
            <a:rect r="r" b="b" t="t" l="l"/>
            <a:pathLst>
              <a:path h="2689527" w="2349974">
                <a:moveTo>
                  <a:pt x="0" y="0"/>
                </a:moveTo>
                <a:lnTo>
                  <a:pt x="2349974" y="0"/>
                </a:lnTo>
                <a:lnTo>
                  <a:pt x="2349974" y="2689527"/>
                </a:lnTo>
                <a:lnTo>
                  <a:pt x="0" y="26895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035704"/>
            <a:ext cx="8643990" cy="1321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63"/>
              </a:lnSpc>
            </a:pPr>
            <a:r>
              <a:rPr lang="en-US" b="true" sz="4569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PROPOSED SOLUTION/RECOMMENDATION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6455" y="4165432"/>
            <a:ext cx="9448480" cy="4027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7971" indent="-358985" lvl="1">
              <a:lnSpc>
                <a:spcPts val="4655"/>
              </a:lnSpc>
              <a:buFont typeface="Arial"/>
              <a:buChar char="•"/>
            </a:pPr>
            <a:r>
              <a:rPr lang="en-US" sz="3325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Develop a </a:t>
            </a:r>
            <a:r>
              <a:rPr lang="en-US" sz="3325">
                <a:solidFill>
                  <a:srgbClr val="F7CE4D"/>
                </a:solidFill>
                <a:latin typeface="HK Grotesk"/>
                <a:ea typeface="HK Grotesk"/>
                <a:cs typeface="HK Grotesk"/>
                <a:sym typeface="HK Grotesk"/>
              </a:rPr>
              <a:t>Smart Class Dashboard</a:t>
            </a:r>
            <a:r>
              <a:rPr lang="en-US" sz="3325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tailored to our university’s specific needs.</a:t>
            </a:r>
          </a:p>
          <a:p>
            <a:pPr algn="l" marL="717971" indent="-358985" lvl="1">
              <a:lnSpc>
                <a:spcPts val="4655"/>
              </a:lnSpc>
              <a:buFont typeface="Arial"/>
              <a:buChar char="•"/>
            </a:pPr>
            <a:r>
              <a:rPr lang="en-US" sz="3325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Features real-time tracking of attendance, participation, and academic progress.</a:t>
            </a:r>
          </a:p>
          <a:p>
            <a:pPr algn="l" marL="717971" indent="-358985" lvl="1">
              <a:lnSpc>
                <a:spcPts val="4655"/>
              </a:lnSpc>
              <a:buFont typeface="Arial"/>
              <a:buChar char="•"/>
            </a:pPr>
            <a:r>
              <a:rPr lang="en-US" sz="3325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Equips teachers with actionable insights and facilitates anonymous student feedback.</a:t>
            </a:r>
          </a:p>
          <a:p>
            <a:pPr algn="l">
              <a:lnSpc>
                <a:spcPts val="4345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245958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Big Data Analysis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18180" y="1028700"/>
            <a:ext cx="8229600" cy="8229600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38492" t="0" r="-3849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315289" y="1448709"/>
            <a:ext cx="6228443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CONCLUSION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52607" y="2950229"/>
            <a:ext cx="7790625" cy="532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Big Data and EdTech present transformative opportunities to personalize and enhance education.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Implementation challenges such as cost and user adoption require strategic management.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Our solution offers a pragmatic approach balancing innovation with usability to support both students and educators.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2403422" y="8734425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SG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515730" y="2230798"/>
            <a:ext cx="8743570" cy="5825403"/>
          </a:xfrm>
          <a:custGeom>
            <a:avLst/>
            <a:gdLst/>
            <a:ahLst/>
            <a:cxnLst/>
            <a:rect r="r" b="b" t="t" l="l"/>
            <a:pathLst>
              <a:path h="5825403" w="8743570">
                <a:moveTo>
                  <a:pt x="0" y="0"/>
                </a:moveTo>
                <a:lnTo>
                  <a:pt x="8743570" y="0"/>
                </a:lnTo>
                <a:lnTo>
                  <a:pt x="8743570" y="5825404"/>
                </a:lnTo>
                <a:lnTo>
                  <a:pt x="0" y="58254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66800"/>
            <a:ext cx="9103555" cy="206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INTR</a:t>
            </a: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ODUCTION TO EDTECH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438344"/>
            <a:ext cx="7058292" cy="4245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7"/>
              </a:lnSpc>
            </a:pPr>
            <a:r>
              <a:rPr lang="en-US" sz="3462">
                <a:solidFill>
                  <a:srgbClr val="CB6CE6"/>
                </a:solidFill>
                <a:latin typeface="HK Grotesk"/>
                <a:ea typeface="HK Grotesk"/>
                <a:cs typeface="HK Grotesk"/>
                <a:sym typeface="HK Grotesk"/>
              </a:rPr>
              <a:t>Importance</a:t>
            </a:r>
            <a:r>
              <a:rPr lang="en-US" sz="34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in the 21st Century:</a:t>
            </a:r>
          </a:p>
          <a:p>
            <a:pPr algn="l" marL="747553" indent="-373776" lvl="1">
              <a:lnSpc>
                <a:spcPts val="4847"/>
              </a:lnSpc>
              <a:buFont typeface="Arial"/>
              <a:buChar char="•"/>
            </a:pPr>
            <a:r>
              <a:rPr lang="en-US" sz="34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Supports remote and hybrid learning.</a:t>
            </a:r>
          </a:p>
          <a:p>
            <a:pPr algn="l" marL="747553" indent="-373776" lvl="1">
              <a:lnSpc>
                <a:spcPts val="4847"/>
              </a:lnSpc>
              <a:buFont typeface="Arial"/>
              <a:buChar char="•"/>
            </a:pPr>
            <a:r>
              <a:rPr lang="en-US" sz="34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Addresses diverse student needs.</a:t>
            </a:r>
          </a:p>
          <a:p>
            <a:pPr algn="l" marL="747553" indent="-373776" lvl="1">
              <a:lnSpc>
                <a:spcPts val="4847"/>
              </a:lnSpc>
              <a:buFont typeface="Arial"/>
              <a:buChar char="•"/>
            </a:pPr>
            <a:r>
              <a:rPr lang="en-US" sz="34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Prepares students for a tech-driven world.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64792" y="8822055"/>
            <a:ext cx="13758416" cy="436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EDTECH IS TRANSFORMING EDUCATION TO BE MORE ACCESSIBLE AND EFFECTIVE.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1637" y="-450964"/>
            <a:ext cx="17024727" cy="10737964"/>
          </a:xfrm>
          <a:custGeom>
            <a:avLst/>
            <a:gdLst/>
            <a:ahLst/>
            <a:cxnLst/>
            <a:rect r="r" b="b" t="t" l="l"/>
            <a:pathLst>
              <a:path h="10737964" w="17024727">
                <a:moveTo>
                  <a:pt x="0" y="0"/>
                </a:moveTo>
                <a:lnTo>
                  <a:pt x="17024726" y="0"/>
                </a:lnTo>
                <a:lnTo>
                  <a:pt x="17024726" y="10737964"/>
                </a:lnTo>
                <a:lnTo>
                  <a:pt x="0" y="1073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3699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716061" y="962025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Educational Technology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886273" y="1543050"/>
            <a:ext cx="6777546" cy="1520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21"/>
              </a:lnSpc>
            </a:pPr>
            <a:r>
              <a:rPr lang="en-US" b="true" sz="10373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REFERENCE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716061" y="8734425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SG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20688" y="3048253"/>
            <a:ext cx="15895424" cy="5372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6"/>
              </a:lnSpc>
            </a:pPr>
            <a:r>
              <a:rPr lang="en-US" sz="276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Johnson, R. A., &amp; Lee, M. S. (2022). Integrating Big Data in Education: Challenges and Innovations. Journal of Educational Technology and Data Science, 14(3), 215–228.</a:t>
            </a:r>
          </a:p>
          <a:p>
            <a:pPr algn="ctr">
              <a:lnSpc>
                <a:spcPts val="3876"/>
              </a:lnSpc>
            </a:pPr>
            <a:r>
              <a:rPr lang="en-US" sz="276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Kim, H., &amp; Torres, A. J. (2021). The Rise of AI in Classrooms: Ethical and Practical Implications. International Review of EdTech Studies, 9(2), 98–112.</a:t>
            </a:r>
          </a:p>
          <a:p>
            <a:pPr algn="ctr">
              <a:lnSpc>
                <a:spcPts val="3876"/>
              </a:lnSpc>
            </a:pPr>
            <a:r>
              <a:rPr lang="en-US" sz="276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Zhang, Y. (2020). Augmented Reality and Virtual Reality in Higher Education: A Data-Driven Perspective. EdTech Insights Quarterly, 7(1), 34–49.</a:t>
            </a:r>
          </a:p>
          <a:p>
            <a:pPr algn="ctr">
              <a:lnSpc>
                <a:spcPts val="3876"/>
              </a:lnSpc>
            </a:pPr>
            <a:r>
              <a:rPr lang="en-US" sz="276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Martinez, D. &amp; O'Connor, P. (2023). Teacher Resistance to Digital Transformation: A Qualitative Study. Journal of Modern Learning Systems, 10(4), 143–156.</a:t>
            </a:r>
          </a:p>
          <a:p>
            <a:pPr algn="ctr">
              <a:lnSpc>
                <a:spcPts val="3876"/>
              </a:lnSpc>
            </a:pPr>
            <a:r>
              <a:rPr lang="en-US" sz="276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UNESCO. (2022). The Future of Learning: Big Data and AI in Education. Retrieved from </a:t>
            </a:r>
            <a:r>
              <a:rPr lang="en-US" sz="2768" u="sng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  <a:hlinkClick r:id="rId4" tooltip="https://www.unesco.org/reports/learning-futures"/>
              </a:rPr>
              <a:t>https://www.unesco.org/reports/learning-futures</a:t>
            </a:r>
          </a:p>
          <a:p>
            <a:pPr algn="ctr">
              <a:lnSpc>
                <a:spcPts val="3876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38336" y="-3273956"/>
            <a:ext cx="9611327" cy="13560956"/>
          </a:xfrm>
          <a:custGeom>
            <a:avLst/>
            <a:gdLst/>
            <a:ahLst/>
            <a:cxnLst/>
            <a:rect r="r" b="b" t="t" l="l"/>
            <a:pathLst>
              <a:path h="13560956" w="9611327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43404" y="5626628"/>
            <a:ext cx="7801192" cy="555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FOR YOUR ATTENTION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716061" y="962025"/>
            <a:ext cx="4855878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Big Data Analysis</a:t>
            </a:r>
          </a:p>
          <a:p>
            <a:pPr algn="ct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Educational Teachnology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716061" y="8734425"/>
            <a:ext cx="4855878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SG</a:t>
            </a:r>
          </a:p>
          <a:p>
            <a:pPr algn="ct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25.05.2025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51632" y="4171798"/>
            <a:ext cx="8984736" cy="1451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b="true" sz="1000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2263261">
            <a:off x="481968" y="144763"/>
            <a:ext cx="1093463" cy="1815658"/>
          </a:xfrm>
          <a:custGeom>
            <a:avLst/>
            <a:gdLst/>
            <a:ahLst/>
            <a:cxnLst/>
            <a:rect r="r" b="b" t="t" l="l"/>
            <a:pathLst>
              <a:path h="1815658" w="1093463">
                <a:moveTo>
                  <a:pt x="1093464" y="0"/>
                </a:moveTo>
                <a:lnTo>
                  <a:pt x="0" y="0"/>
                </a:lnTo>
                <a:lnTo>
                  <a:pt x="0" y="1815657"/>
                </a:lnTo>
                <a:lnTo>
                  <a:pt x="1093464" y="1815657"/>
                </a:lnTo>
                <a:lnTo>
                  <a:pt x="1093464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8463" y="3165997"/>
            <a:ext cx="8743570" cy="5825403"/>
          </a:xfrm>
          <a:custGeom>
            <a:avLst/>
            <a:gdLst/>
            <a:ahLst/>
            <a:cxnLst/>
            <a:rect r="r" b="b" t="t" l="l"/>
            <a:pathLst>
              <a:path h="5825403" w="8743570">
                <a:moveTo>
                  <a:pt x="0" y="0"/>
                </a:moveTo>
                <a:lnTo>
                  <a:pt x="8743569" y="0"/>
                </a:lnTo>
                <a:lnTo>
                  <a:pt x="8743569" y="5825403"/>
                </a:lnTo>
                <a:lnTo>
                  <a:pt x="0" y="58254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036993" y="769938"/>
            <a:ext cx="11222307" cy="3082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CHALLENGES</a:t>
            </a: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IN TRADITIONAL EDUCATION</a:t>
            </a:r>
          </a:p>
          <a:p>
            <a:pPr algn="r">
              <a:lnSpc>
                <a:spcPts val="803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722032" y="4092320"/>
            <a:ext cx="7537268" cy="4527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4143" indent="-312072" lvl="1">
              <a:lnSpc>
                <a:spcPts val="4047"/>
              </a:lnSpc>
              <a:buFont typeface="Arial"/>
              <a:buChar char="•"/>
            </a:pPr>
            <a:r>
              <a:rPr lang="en-US" sz="2890">
                <a:solidFill>
                  <a:srgbClr val="CB6CE6"/>
                </a:solidFill>
                <a:latin typeface="HK Grotesk"/>
                <a:ea typeface="HK Grotesk"/>
                <a:cs typeface="HK Grotesk"/>
                <a:sym typeface="HK Grotesk"/>
              </a:rPr>
              <a:t>One-Size-Fits-All Approach</a:t>
            </a:r>
            <a:r>
              <a:rPr lang="en-US" sz="289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: Fails to address individual student needs.</a:t>
            </a:r>
          </a:p>
          <a:p>
            <a:pPr algn="just" marL="624143" indent="-312072" lvl="1">
              <a:lnSpc>
                <a:spcPts val="4047"/>
              </a:lnSpc>
              <a:buFont typeface="Arial"/>
              <a:buChar char="•"/>
            </a:pPr>
            <a:r>
              <a:rPr lang="en-US" sz="2890">
                <a:solidFill>
                  <a:srgbClr val="CB6CE6"/>
                </a:solidFill>
                <a:latin typeface="HK Grotesk"/>
                <a:ea typeface="HK Grotesk"/>
                <a:cs typeface="HK Grotesk"/>
                <a:sym typeface="HK Grotesk"/>
              </a:rPr>
              <a:t>Inefficiency</a:t>
            </a:r>
            <a:r>
              <a:rPr lang="en-US" sz="289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: Limited insights into student progress or engagement.</a:t>
            </a:r>
          </a:p>
          <a:p>
            <a:pPr algn="just" marL="624143" indent="-312072" lvl="1">
              <a:lnSpc>
                <a:spcPts val="4047"/>
              </a:lnSpc>
              <a:buFont typeface="Arial"/>
              <a:buChar char="•"/>
            </a:pPr>
            <a:r>
              <a:rPr lang="en-US" sz="2890">
                <a:solidFill>
                  <a:srgbClr val="CB6CE6"/>
                </a:solidFill>
                <a:latin typeface="HK Grotesk"/>
                <a:ea typeface="HK Grotesk"/>
                <a:cs typeface="HK Grotesk"/>
                <a:sym typeface="HK Grotesk"/>
              </a:rPr>
              <a:t>Lack of Data-Driven Decisions</a:t>
            </a:r>
            <a:r>
              <a:rPr lang="en-US" sz="289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: Teachers and institutions rely on intuition, not evidence.</a:t>
            </a:r>
          </a:p>
          <a:p>
            <a:pPr algn="just" marL="624143" indent="-312072" lvl="1">
              <a:lnSpc>
                <a:spcPts val="4047"/>
              </a:lnSpc>
              <a:buFont typeface="Arial"/>
              <a:buChar char="•"/>
            </a:pPr>
            <a:r>
              <a:rPr lang="en-US" sz="2890">
                <a:solidFill>
                  <a:srgbClr val="CB6CE6"/>
                </a:solidFill>
                <a:latin typeface="HK Grotesk"/>
                <a:ea typeface="HK Grotesk"/>
                <a:cs typeface="HK Grotesk"/>
                <a:sym typeface="HK Grotesk"/>
              </a:rPr>
              <a:t>Impact</a:t>
            </a:r>
            <a:r>
              <a:rPr lang="en-US" sz="289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: Lower engagement, higher dropout rates, and outdated curricula.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92551" y="2737797"/>
            <a:ext cx="7566749" cy="6053399"/>
          </a:xfrm>
          <a:custGeom>
            <a:avLst/>
            <a:gdLst/>
            <a:ahLst/>
            <a:cxnLst/>
            <a:rect r="r" b="b" t="t" l="l"/>
            <a:pathLst>
              <a:path h="6053399" w="7566749">
                <a:moveTo>
                  <a:pt x="0" y="0"/>
                </a:moveTo>
                <a:lnTo>
                  <a:pt x="7566749" y="0"/>
                </a:lnTo>
                <a:lnTo>
                  <a:pt x="7566749" y="6053399"/>
                </a:lnTo>
                <a:lnTo>
                  <a:pt x="0" y="60533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57125" y="674302"/>
            <a:ext cx="10911605" cy="206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WHY BIG DATA MATTERS IN EDUCATION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57125" y="3512782"/>
            <a:ext cx="8086875" cy="4939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Large, complex datasets analyzed to reveal patterns and trends.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CB6CE6"/>
                </a:solidFill>
                <a:latin typeface="HK Grotesk"/>
                <a:ea typeface="HK Grotesk"/>
                <a:cs typeface="HK Grotesk"/>
                <a:sym typeface="HK Grotesk"/>
              </a:rPr>
              <a:t>Relevance to EdTech</a:t>
            </a: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: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Massive </a:t>
            </a:r>
            <a:r>
              <a:rPr lang="en-US" sz="2799">
                <a:solidFill>
                  <a:srgbClr val="CB6CE6"/>
                </a:solidFill>
                <a:latin typeface="HK Grotesk"/>
                <a:ea typeface="HK Grotesk"/>
                <a:cs typeface="HK Grotesk"/>
                <a:sym typeface="HK Grotesk"/>
              </a:rPr>
              <a:t>student data</a:t>
            </a: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(e.g., grades, login times, quiz responses).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CB6CE6"/>
                </a:solidFill>
                <a:latin typeface="HK Grotesk"/>
                <a:ea typeface="HK Grotesk"/>
                <a:cs typeface="HK Grotesk"/>
                <a:sym typeface="HK Grotesk"/>
              </a:rPr>
              <a:t>Tracks behavior</a:t>
            </a: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(e.g., time spent on tasks, video pauses).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Enables</a:t>
            </a:r>
            <a:r>
              <a:rPr lang="en-US" sz="2799">
                <a:solidFill>
                  <a:srgbClr val="CB6CE6"/>
                </a:solidFill>
                <a:latin typeface="HK Grotesk"/>
                <a:ea typeface="HK Grotesk"/>
                <a:cs typeface="HK Grotesk"/>
                <a:sym typeface="HK Grotesk"/>
              </a:rPr>
              <a:t> real-time</a:t>
            </a: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performance monitoring.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CB6CE6"/>
                </a:solidFill>
                <a:latin typeface="HK Grotesk"/>
                <a:ea typeface="HK Grotesk"/>
                <a:cs typeface="HK Grotesk"/>
                <a:sym typeface="HK Grotesk"/>
              </a:rPr>
              <a:t>Impact</a:t>
            </a: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: Informs personalized learning, optimizes teaching, and improves outcomes.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1637" y="-450964"/>
            <a:ext cx="17024727" cy="10737964"/>
          </a:xfrm>
          <a:custGeom>
            <a:avLst/>
            <a:gdLst/>
            <a:ahLst/>
            <a:cxnLst/>
            <a:rect r="r" b="b" t="t" l="l"/>
            <a:pathLst>
              <a:path h="10737964" w="17024727">
                <a:moveTo>
                  <a:pt x="0" y="0"/>
                </a:moveTo>
                <a:lnTo>
                  <a:pt x="17024726" y="0"/>
                </a:lnTo>
                <a:lnTo>
                  <a:pt x="17024726" y="10737964"/>
                </a:lnTo>
                <a:lnTo>
                  <a:pt x="0" y="1073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3699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99125" y="2990193"/>
            <a:ext cx="13489750" cy="5720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2"/>
              </a:lnSpc>
            </a:pPr>
            <a:r>
              <a:rPr lang="en-US" sz="4644">
                <a:solidFill>
                  <a:srgbClr val="CB6CE6"/>
                </a:solidFill>
                <a:latin typeface="HK Grotesk"/>
                <a:ea typeface="HK Grotesk"/>
                <a:cs typeface="HK Grotesk"/>
                <a:sym typeface="HK Grotesk"/>
              </a:rPr>
              <a:t>Investigate</a:t>
            </a:r>
            <a:r>
              <a:rPr lang="en-US" sz="464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how Big Data is applied in EdTech (e.g., tools, platforms, case studies).</a:t>
            </a:r>
          </a:p>
          <a:p>
            <a:pPr algn="l">
              <a:lnSpc>
                <a:spcPts val="6502"/>
              </a:lnSpc>
            </a:pPr>
            <a:r>
              <a:rPr lang="en-US" sz="4644">
                <a:solidFill>
                  <a:srgbClr val="CB6CE6"/>
                </a:solidFill>
                <a:latin typeface="HK Grotesk"/>
                <a:ea typeface="HK Grotesk"/>
                <a:cs typeface="HK Grotesk"/>
                <a:sym typeface="HK Grotesk"/>
              </a:rPr>
              <a:t>Identify</a:t>
            </a:r>
            <a:r>
              <a:rPr lang="en-US" sz="464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benefits (e.g., improved learning outcomes, efficiency).</a:t>
            </a:r>
          </a:p>
          <a:p>
            <a:pPr algn="l">
              <a:lnSpc>
                <a:spcPts val="6502"/>
              </a:lnSpc>
            </a:pPr>
            <a:r>
              <a:rPr lang="en-US" sz="4644">
                <a:solidFill>
                  <a:srgbClr val="CB6CE6"/>
                </a:solidFill>
                <a:latin typeface="HK Grotesk"/>
                <a:ea typeface="HK Grotesk"/>
                <a:cs typeface="HK Grotesk"/>
                <a:sym typeface="HK Grotesk"/>
              </a:rPr>
              <a:t>Highlight</a:t>
            </a:r>
            <a:r>
              <a:rPr lang="en-US" sz="464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challenges (e.g., privacy, implementation costs).</a:t>
            </a:r>
          </a:p>
          <a:p>
            <a:pPr algn="l">
              <a:lnSpc>
                <a:spcPts val="6502"/>
              </a:lnSpc>
            </a:pPr>
            <a:r>
              <a:rPr lang="en-US" sz="4644">
                <a:solidFill>
                  <a:srgbClr val="CB6CE6"/>
                </a:solidFill>
                <a:latin typeface="HK Grotesk"/>
                <a:ea typeface="HK Grotesk"/>
                <a:cs typeface="HK Grotesk"/>
                <a:sym typeface="HK Grotesk"/>
              </a:rPr>
              <a:t>Explore</a:t>
            </a:r>
            <a:r>
              <a:rPr lang="en-US" sz="464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future trends (e.g., AI, AR/VR in EdTech).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77149" y="3094968"/>
            <a:ext cx="699611" cy="816955"/>
          </a:xfrm>
          <a:custGeom>
            <a:avLst/>
            <a:gdLst/>
            <a:ahLst/>
            <a:cxnLst/>
            <a:rect r="r" b="b" t="t" l="l"/>
            <a:pathLst>
              <a:path h="816955" w="699611">
                <a:moveTo>
                  <a:pt x="0" y="0"/>
                </a:moveTo>
                <a:lnTo>
                  <a:pt x="699611" y="0"/>
                </a:lnTo>
                <a:lnTo>
                  <a:pt x="699611" y="816955"/>
                </a:lnTo>
                <a:lnTo>
                  <a:pt x="0" y="816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01456" y="4737550"/>
            <a:ext cx="650996" cy="811900"/>
          </a:xfrm>
          <a:custGeom>
            <a:avLst/>
            <a:gdLst/>
            <a:ahLst/>
            <a:cxnLst/>
            <a:rect r="r" b="b" t="t" l="l"/>
            <a:pathLst>
              <a:path h="811900" w="650996">
                <a:moveTo>
                  <a:pt x="0" y="0"/>
                </a:moveTo>
                <a:lnTo>
                  <a:pt x="650997" y="0"/>
                </a:lnTo>
                <a:lnTo>
                  <a:pt x="650997" y="811900"/>
                </a:lnTo>
                <a:lnTo>
                  <a:pt x="0" y="811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59247" y="6378125"/>
            <a:ext cx="754465" cy="716056"/>
          </a:xfrm>
          <a:custGeom>
            <a:avLst/>
            <a:gdLst/>
            <a:ahLst/>
            <a:cxnLst/>
            <a:rect r="r" b="b" t="t" l="l"/>
            <a:pathLst>
              <a:path h="716056" w="754465">
                <a:moveTo>
                  <a:pt x="0" y="0"/>
                </a:moveTo>
                <a:lnTo>
                  <a:pt x="754465" y="0"/>
                </a:lnTo>
                <a:lnTo>
                  <a:pt x="754465" y="716056"/>
                </a:lnTo>
                <a:lnTo>
                  <a:pt x="0" y="7160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84990" y="7922856"/>
            <a:ext cx="628721" cy="855933"/>
          </a:xfrm>
          <a:custGeom>
            <a:avLst/>
            <a:gdLst/>
            <a:ahLst/>
            <a:cxnLst/>
            <a:rect r="r" b="b" t="t" l="l"/>
            <a:pathLst>
              <a:path h="855933" w="628721">
                <a:moveTo>
                  <a:pt x="0" y="0"/>
                </a:moveTo>
                <a:lnTo>
                  <a:pt x="628722" y="0"/>
                </a:lnTo>
                <a:lnTo>
                  <a:pt x="628722" y="855932"/>
                </a:lnTo>
                <a:lnTo>
                  <a:pt x="0" y="8559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74153" y="1085850"/>
            <a:ext cx="14539693" cy="1520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21"/>
              </a:lnSpc>
            </a:pPr>
            <a:r>
              <a:rPr lang="en-US" b="true" sz="10373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PROJECT OBJECTIVES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29581" y="2518518"/>
            <a:ext cx="6529719" cy="6428595"/>
          </a:xfrm>
          <a:custGeom>
            <a:avLst/>
            <a:gdLst/>
            <a:ahLst/>
            <a:cxnLst/>
            <a:rect r="r" b="b" t="t" l="l"/>
            <a:pathLst>
              <a:path h="6428595" w="6529719">
                <a:moveTo>
                  <a:pt x="0" y="0"/>
                </a:moveTo>
                <a:lnTo>
                  <a:pt x="6529719" y="0"/>
                </a:lnTo>
                <a:lnTo>
                  <a:pt x="6529719" y="6428594"/>
                </a:lnTo>
                <a:lnTo>
                  <a:pt x="0" y="64285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66800"/>
            <a:ext cx="11815631" cy="3082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114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BIG DATA IN EDTECH: KEY APPLICATIONS</a:t>
            </a:r>
          </a:p>
          <a:p>
            <a:pPr algn="l">
              <a:lnSpc>
                <a:spcPts val="803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68963" y="3512782"/>
            <a:ext cx="8586769" cy="543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B15BA7"/>
                </a:solidFill>
                <a:latin typeface="HK Grotesk"/>
                <a:ea typeface="HK Grotesk"/>
                <a:cs typeface="HK Grotesk"/>
                <a:sym typeface="HK Grotesk"/>
              </a:rPr>
              <a:t>Personalized Learning</a:t>
            </a: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: Tailoring lessons to individual student needs using data-driven insights.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B15BA7"/>
                </a:solidFill>
                <a:latin typeface="HK Grotesk"/>
                <a:ea typeface="HK Grotesk"/>
                <a:cs typeface="HK Grotesk"/>
                <a:sym typeface="HK Grotesk"/>
              </a:rPr>
              <a:t>Learning Analytics</a:t>
            </a: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: Tracking student engagement, progress, and performance in real-time.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B15BA7"/>
                </a:solidFill>
                <a:latin typeface="HK Grotesk"/>
                <a:ea typeface="HK Grotesk"/>
                <a:cs typeface="HK Grotesk"/>
                <a:sym typeface="HK Grotesk"/>
              </a:rPr>
              <a:t>Predictive Analytics</a:t>
            </a: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: Forecasting student outcomes (e.g., risk of dropping out) to enable early interventions.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B15BA7"/>
                </a:solidFill>
                <a:latin typeface="HK Grotesk"/>
                <a:ea typeface="HK Grotesk"/>
                <a:cs typeface="HK Grotesk"/>
                <a:sym typeface="HK Grotesk"/>
              </a:rPr>
              <a:t>Curriculum Optimization</a:t>
            </a: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: Using data to refine course content and teaching methods.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B15BA7"/>
                </a:solidFill>
                <a:latin typeface="HK Grotesk"/>
                <a:ea typeface="HK Grotesk"/>
                <a:cs typeface="HK Grotesk"/>
                <a:sym typeface="HK Grotesk"/>
              </a:rPr>
              <a:t>Intelligent Tutoring Systems</a:t>
            </a: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: AI-driven platforms that adapt to student learning patterns.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1637" y="-450964"/>
            <a:ext cx="17024727" cy="10737964"/>
          </a:xfrm>
          <a:custGeom>
            <a:avLst/>
            <a:gdLst/>
            <a:ahLst/>
            <a:cxnLst/>
            <a:rect r="r" b="b" t="t" l="l"/>
            <a:pathLst>
              <a:path h="10737964" w="17024727">
                <a:moveTo>
                  <a:pt x="0" y="0"/>
                </a:moveTo>
                <a:lnTo>
                  <a:pt x="17024726" y="0"/>
                </a:lnTo>
                <a:lnTo>
                  <a:pt x="17024726" y="10737964"/>
                </a:lnTo>
                <a:lnTo>
                  <a:pt x="0" y="1073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369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8342" y="3508760"/>
            <a:ext cx="6193860" cy="5549833"/>
          </a:xfrm>
          <a:custGeom>
            <a:avLst/>
            <a:gdLst/>
            <a:ahLst/>
            <a:cxnLst/>
            <a:rect r="r" b="b" t="t" l="l"/>
            <a:pathLst>
              <a:path h="5549833" w="6193860">
                <a:moveTo>
                  <a:pt x="0" y="0"/>
                </a:moveTo>
                <a:lnTo>
                  <a:pt x="6193860" y="0"/>
                </a:lnTo>
                <a:lnTo>
                  <a:pt x="6193860" y="5549833"/>
                </a:lnTo>
                <a:lnTo>
                  <a:pt x="0" y="55498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16" t="-4723" r="-9779" b="-724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764073" y="3442173"/>
            <a:ext cx="8997171" cy="5816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7746" indent="-298873" lvl="1">
              <a:lnSpc>
                <a:spcPts val="3876"/>
              </a:lnSpc>
              <a:buFont typeface="Arial"/>
              <a:buChar char="•"/>
            </a:pPr>
            <a:r>
              <a:rPr lang="en-US" sz="2768">
                <a:solidFill>
                  <a:srgbClr val="CB6CE6"/>
                </a:solidFill>
                <a:latin typeface="HK Grotesk"/>
                <a:ea typeface="HK Grotesk"/>
                <a:cs typeface="HK Grotesk"/>
                <a:sym typeface="HK Grotesk"/>
              </a:rPr>
              <a:t>What It Is</a:t>
            </a:r>
            <a:r>
              <a:rPr lang="en-US" sz="276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: Adaptive learning platforms analyze student data (e.g., quiz scores, time spent on tasks) to customize content.</a:t>
            </a:r>
          </a:p>
          <a:p>
            <a:pPr algn="l" marL="597746" indent="-298873" lvl="1">
              <a:lnSpc>
                <a:spcPts val="3876"/>
              </a:lnSpc>
              <a:buFont typeface="Arial"/>
              <a:buChar char="•"/>
            </a:pPr>
            <a:r>
              <a:rPr lang="en-US" sz="2768">
                <a:solidFill>
                  <a:srgbClr val="CB6CE6"/>
                </a:solidFill>
                <a:latin typeface="HK Grotesk"/>
                <a:ea typeface="HK Grotesk"/>
                <a:cs typeface="HK Grotesk"/>
                <a:sym typeface="HK Grotesk"/>
              </a:rPr>
              <a:t>How It Works</a:t>
            </a:r>
            <a:r>
              <a:rPr lang="en-US" sz="276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: Algorithms identify strengths/weaknesses and adjust difficulty, pacing, or resources.</a:t>
            </a:r>
          </a:p>
          <a:p>
            <a:pPr algn="l" marL="597746" indent="-298873" lvl="1">
              <a:lnSpc>
                <a:spcPts val="3876"/>
              </a:lnSpc>
              <a:buFont typeface="Arial"/>
              <a:buChar char="•"/>
            </a:pPr>
            <a:r>
              <a:rPr lang="en-US" sz="2768">
                <a:solidFill>
                  <a:srgbClr val="CB6CE6"/>
                </a:solidFill>
                <a:latin typeface="HK Grotesk"/>
                <a:ea typeface="HK Grotesk"/>
                <a:cs typeface="HK Grotesk"/>
                <a:sym typeface="HK Grotesk"/>
              </a:rPr>
              <a:t>Examples</a:t>
            </a:r>
            <a:r>
              <a:rPr lang="en-US" sz="276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:</a:t>
            </a:r>
          </a:p>
          <a:p>
            <a:pPr algn="l" marL="1195492" indent="-398497" lvl="2">
              <a:lnSpc>
                <a:spcPts val="3876"/>
              </a:lnSpc>
              <a:buFont typeface="Arial"/>
              <a:buChar char="⚬"/>
            </a:pPr>
            <a:r>
              <a:rPr lang="en-US" sz="276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Khan Academy: Uses data to suggest practice problems based on student performance.</a:t>
            </a:r>
          </a:p>
          <a:p>
            <a:pPr algn="l" marL="1195492" indent="-398497" lvl="2">
              <a:lnSpc>
                <a:spcPts val="3876"/>
              </a:lnSpc>
              <a:buFont typeface="Arial"/>
              <a:buChar char="⚬"/>
            </a:pPr>
            <a:r>
              <a:rPr lang="en-US" sz="276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Coursera: Recommends courses and adjusts content based on learner progress.</a:t>
            </a:r>
          </a:p>
          <a:p>
            <a:pPr algn="l">
              <a:lnSpc>
                <a:spcPts val="3876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198342" y="1120632"/>
            <a:ext cx="15891316" cy="2388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49"/>
              </a:lnSpc>
            </a:pPr>
            <a:r>
              <a:rPr lang="en-US" b="true" sz="8273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PERSONALIZED LEARNING WITH BIG DATA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1637" y="-648778"/>
            <a:ext cx="17024727" cy="10737964"/>
          </a:xfrm>
          <a:custGeom>
            <a:avLst/>
            <a:gdLst/>
            <a:ahLst/>
            <a:cxnLst/>
            <a:rect r="r" b="b" t="t" l="l"/>
            <a:pathLst>
              <a:path h="10737964" w="17024727">
                <a:moveTo>
                  <a:pt x="0" y="0"/>
                </a:moveTo>
                <a:lnTo>
                  <a:pt x="17024726" y="0"/>
                </a:lnTo>
                <a:lnTo>
                  <a:pt x="17024726" y="10737964"/>
                </a:lnTo>
                <a:lnTo>
                  <a:pt x="0" y="1073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369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843554" y="2810472"/>
            <a:ext cx="7209219" cy="4666057"/>
          </a:xfrm>
          <a:custGeom>
            <a:avLst/>
            <a:gdLst/>
            <a:ahLst/>
            <a:cxnLst/>
            <a:rect r="r" b="b" t="t" l="l"/>
            <a:pathLst>
              <a:path h="4666057" w="7209219">
                <a:moveTo>
                  <a:pt x="0" y="0"/>
                </a:moveTo>
                <a:lnTo>
                  <a:pt x="7209219" y="0"/>
                </a:lnTo>
                <a:lnTo>
                  <a:pt x="7209219" y="4666056"/>
                </a:lnTo>
                <a:lnTo>
                  <a:pt x="0" y="46660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501892"/>
            <a:ext cx="15756560" cy="1308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69"/>
              </a:lnSpc>
            </a:pPr>
            <a:r>
              <a:rPr lang="en-US" b="true" sz="900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LEARNING ANALYTICS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5981" y="2653689"/>
            <a:ext cx="8115300" cy="6198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5442" indent="-272721" lvl="1">
              <a:lnSpc>
                <a:spcPts val="3536"/>
              </a:lnSpc>
              <a:buFont typeface="Arial"/>
              <a:buChar char="•"/>
            </a:pPr>
            <a:r>
              <a:rPr lang="en-US" sz="2526">
                <a:solidFill>
                  <a:srgbClr val="CB6CE6"/>
                </a:solidFill>
                <a:latin typeface="HK Grotesk"/>
                <a:ea typeface="HK Grotesk"/>
                <a:cs typeface="HK Grotesk"/>
                <a:sym typeface="HK Grotesk"/>
              </a:rPr>
              <a:t>What It Is</a:t>
            </a:r>
            <a:r>
              <a:rPr lang="en-US" sz="252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: Collecting and analyzing data on student interactions (e.g., clicks, time on task, quiz results).</a:t>
            </a:r>
          </a:p>
          <a:p>
            <a:pPr algn="l" marL="545442" indent="-272721" lvl="1">
              <a:lnSpc>
                <a:spcPts val="3536"/>
              </a:lnSpc>
              <a:buFont typeface="Arial"/>
              <a:buChar char="•"/>
            </a:pPr>
            <a:r>
              <a:rPr lang="en-US" sz="2526">
                <a:solidFill>
                  <a:srgbClr val="CB6CE6"/>
                </a:solidFill>
                <a:latin typeface="HK Grotesk"/>
                <a:ea typeface="HK Grotesk"/>
                <a:cs typeface="HK Grotesk"/>
                <a:sym typeface="HK Grotesk"/>
              </a:rPr>
              <a:t>Applications</a:t>
            </a:r>
            <a:r>
              <a:rPr lang="en-US" sz="252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:</a:t>
            </a:r>
          </a:p>
          <a:p>
            <a:pPr algn="l" marL="1090885" indent="-363628" lvl="2">
              <a:lnSpc>
                <a:spcPts val="3536"/>
              </a:lnSpc>
              <a:buFont typeface="Arial"/>
              <a:buChar char="⚬"/>
            </a:pPr>
            <a:r>
              <a:rPr lang="en-US" sz="252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Dashboards for instructors to monitor class performance in real-time.</a:t>
            </a:r>
          </a:p>
          <a:p>
            <a:pPr algn="l" marL="1090885" indent="-363628" lvl="2">
              <a:lnSpc>
                <a:spcPts val="3536"/>
              </a:lnSpc>
              <a:buFont typeface="Arial"/>
              <a:buChar char="⚬"/>
            </a:pPr>
            <a:r>
              <a:rPr lang="en-US" sz="252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Institutional insights for resource allocation and program evaluation.</a:t>
            </a:r>
          </a:p>
          <a:p>
            <a:pPr algn="l" marL="545442" indent="-272721" lvl="1">
              <a:lnSpc>
                <a:spcPts val="3536"/>
              </a:lnSpc>
              <a:buFont typeface="Arial"/>
              <a:buChar char="•"/>
            </a:pPr>
            <a:r>
              <a:rPr lang="en-US" sz="2526">
                <a:solidFill>
                  <a:srgbClr val="CB6CE6"/>
                </a:solidFill>
                <a:latin typeface="HK Grotesk"/>
                <a:ea typeface="HK Grotesk"/>
                <a:cs typeface="HK Grotesk"/>
                <a:sym typeface="HK Grotesk"/>
              </a:rPr>
              <a:t>Benefits</a:t>
            </a:r>
            <a:r>
              <a:rPr lang="en-US" sz="252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:</a:t>
            </a:r>
          </a:p>
          <a:p>
            <a:pPr algn="l" marL="1090885" indent="-363628" lvl="2">
              <a:lnSpc>
                <a:spcPts val="3536"/>
              </a:lnSpc>
              <a:buFont typeface="Arial"/>
              <a:buChar char="⚬"/>
            </a:pPr>
            <a:r>
              <a:rPr lang="en-US" sz="252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Identifies struggling students early.</a:t>
            </a:r>
          </a:p>
          <a:p>
            <a:pPr algn="l" marL="1090885" indent="-363628" lvl="2">
              <a:lnSpc>
                <a:spcPts val="3536"/>
              </a:lnSpc>
              <a:buFont typeface="Arial"/>
              <a:buChar char="⚬"/>
            </a:pPr>
            <a:r>
              <a:rPr lang="en-US" sz="252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Improves teaching strategies with data-driven feedback.</a:t>
            </a:r>
          </a:p>
          <a:p>
            <a:pPr algn="l" marL="545442" indent="-272721" lvl="1">
              <a:lnSpc>
                <a:spcPts val="3536"/>
              </a:lnSpc>
              <a:buFont typeface="Arial"/>
              <a:buChar char="•"/>
            </a:pPr>
            <a:r>
              <a:rPr lang="en-US" sz="2526">
                <a:solidFill>
                  <a:srgbClr val="CB6CE6"/>
                </a:solidFill>
                <a:latin typeface="HK Grotesk"/>
                <a:ea typeface="HK Grotesk"/>
                <a:cs typeface="HK Grotesk"/>
                <a:sym typeface="HK Grotesk"/>
              </a:rPr>
              <a:t>Example</a:t>
            </a:r>
            <a:r>
              <a:rPr lang="en-US" sz="252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: Learning Management Systems (LMS) like Canvas or Blackboard provide analytics dashboards.</a:t>
            </a:r>
          </a:p>
          <a:p>
            <a:pPr algn="l">
              <a:lnSpc>
                <a:spcPts val="3536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412685" y="7562816"/>
            <a:ext cx="6070956" cy="1289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2"/>
              </a:lnSpc>
              <a:spcBef>
                <a:spcPct val="0"/>
              </a:spcBef>
            </a:pPr>
            <a:r>
              <a:rPr lang="en-US" sz="2444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This chart visualizes sample student quiz scores, making the concept of learning analytics tangible.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482062"/>
            <a:ext cx="8417104" cy="5776238"/>
          </a:xfrm>
          <a:custGeom>
            <a:avLst/>
            <a:gdLst/>
            <a:ahLst/>
            <a:cxnLst/>
            <a:rect r="r" b="b" t="t" l="l"/>
            <a:pathLst>
              <a:path h="5776238" w="8417104">
                <a:moveTo>
                  <a:pt x="0" y="0"/>
                </a:moveTo>
                <a:lnTo>
                  <a:pt x="8417104" y="0"/>
                </a:lnTo>
                <a:lnTo>
                  <a:pt x="8417104" y="5776238"/>
                </a:lnTo>
                <a:lnTo>
                  <a:pt x="0" y="57762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928743" y="1449265"/>
            <a:ext cx="5330557" cy="206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PREDICTIVE ANALYTICS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35611" y="3768288"/>
            <a:ext cx="7723689" cy="5490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451" indent="-280725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CB6CE6"/>
                </a:solidFill>
                <a:latin typeface="HK Grotesk"/>
                <a:ea typeface="HK Grotesk"/>
                <a:cs typeface="HK Grotesk"/>
                <a:sym typeface="HK Grotesk"/>
              </a:rPr>
              <a:t>What It Is</a:t>
            </a:r>
            <a:r>
              <a:rPr lang="en-US" sz="26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: Using historical and real-time data to forecast student performance or risks (e.g., dropouts).</a:t>
            </a:r>
          </a:p>
          <a:p>
            <a:pPr algn="just" marL="561451" indent="-280725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CB6CE6"/>
                </a:solidFill>
                <a:latin typeface="HK Grotesk"/>
                <a:ea typeface="HK Grotesk"/>
                <a:cs typeface="HK Grotesk"/>
                <a:sym typeface="HK Grotesk"/>
              </a:rPr>
              <a:t>How It Works</a:t>
            </a:r>
            <a:r>
              <a:rPr lang="en-US" sz="26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: Machine learning models analyze patterns (e.g., attendance, grades, engagement).</a:t>
            </a:r>
          </a:p>
          <a:p>
            <a:pPr algn="just" marL="561451" indent="-280725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CB6CE6"/>
                </a:solidFill>
                <a:latin typeface="HK Grotesk"/>
                <a:ea typeface="HK Grotesk"/>
                <a:cs typeface="HK Grotesk"/>
                <a:sym typeface="HK Grotesk"/>
              </a:rPr>
              <a:t>Example</a:t>
            </a:r>
            <a:r>
              <a:rPr lang="en-US" sz="26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: Purdue University’s Course Signals:</a:t>
            </a:r>
          </a:p>
          <a:p>
            <a:pPr algn="just" marL="1122901" indent="-374300" lvl="2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Traffic-light system (red/yellow/green) to indicate student risk levels.</a:t>
            </a:r>
          </a:p>
          <a:p>
            <a:pPr algn="just" marL="1122901" indent="-374300" lvl="2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Increased retention rates by identifying at-risk students early.</a:t>
            </a:r>
          </a:p>
          <a:p>
            <a:pPr algn="just" marL="561451" indent="-280725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CB6CE6"/>
                </a:solidFill>
                <a:latin typeface="HK Grotesk"/>
                <a:ea typeface="HK Grotesk"/>
                <a:cs typeface="HK Grotesk"/>
                <a:sym typeface="HK Grotesk"/>
              </a:rPr>
              <a:t>Benefits</a:t>
            </a:r>
            <a:r>
              <a:rPr lang="en-US" sz="26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: Enables timely interventions, improves retention, and optimizes resources.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DAGoYDfyZrw</dc:identifier>
  <dcterms:modified xsi:type="dcterms:W3CDTF">2011-08-01T06:04:30Z</dcterms:modified>
  <cp:revision>1</cp:revision>
  <dc:title>Blue and Green Modern Artificial Intelligence Presentation</dc:title>
</cp:coreProperties>
</file>